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946" r:id="rId3"/>
    <p:sldId id="953" r:id="rId4"/>
    <p:sldId id="936" r:id="rId5"/>
    <p:sldId id="954" r:id="rId6"/>
    <p:sldId id="956" r:id="rId7"/>
    <p:sldId id="957"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78E1B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5" autoAdjust="0"/>
    <p:restoredTop sz="82619" autoAdjust="0"/>
  </p:normalViewPr>
  <p:slideViewPr>
    <p:cSldViewPr>
      <p:cViewPr varScale="1">
        <p:scale>
          <a:sx n="174" d="100"/>
          <a:sy n="174" d="100"/>
        </p:scale>
        <p:origin x="192" y="87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9/10/20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275478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93673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304284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82654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35545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10253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1:3-9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7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Blessed be the God and Father of our Lord Jesus Christ!  According to his great mercy, he has caused us to be born again to a living hope through the resurrection of Jesus Christ from the dead,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an inheritance that is imperishable, undefiled, and unfading, kept in heaven for you,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who by God’s power are being guarded through faith for a salvation ready to be revealed in the last time.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 this you rejoice, though now for a little while, if necessary, you have been grieved by various trials,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so that the tested genuineness of your faith — more precious than gold that perishes though it is tested by fire — may be found to result in praise and glory and honour at the revelation of Jesus Christ.</a:t>
            </a:r>
            <a:r>
              <a:rPr lang="en-AU" sz="2600" dirty="0">
                <a:solidFill>
                  <a:schemeClr val="bg1"/>
                </a:solidFill>
                <a:latin typeface="Times New Roman" panose="02020603050405020304" pitchFamily="18" charset="0"/>
                <a:cs typeface="Times New Roman" panose="02020603050405020304" pitchFamily="18" charset="0"/>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14135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26901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Though you have not seen him, you love him.  Though you do not now see him, you believe in him and rejoice with joy that is inexpressible and filled with glory,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obtaining the outcome of your faith, the salvation of your souls. </a:t>
            </a:r>
          </a:p>
          <a:p>
            <a:pPr indent="152400">
              <a:lnSpc>
                <a:spcPct val="115000"/>
              </a:lnSpc>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260968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is Genuine Faith???</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At the heart of our faith, is </a:t>
            </a:r>
            <a:r>
              <a:rPr lang="en-AU" sz="2000" u="sng" dirty="0">
                <a:solidFill>
                  <a:schemeClr val="bg1"/>
                </a:solidFill>
                <a:latin typeface="Times New Roman" panose="02020603050405020304" pitchFamily="18" charset="0"/>
                <a:cs typeface="Times New Roman" panose="02020603050405020304" pitchFamily="18" charset="0"/>
              </a:rPr>
              <a:t>salvation</a:t>
            </a:r>
            <a:r>
              <a:rPr lang="en-AU" sz="2000" dirty="0">
                <a:solidFill>
                  <a:schemeClr val="bg1"/>
                </a:solidFill>
                <a:latin typeface="Times New Roman" panose="02020603050405020304" pitchFamily="18" charset="0"/>
                <a:cs typeface="Times New Roman" panose="02020603050405020304" pitchFamily="18" charset="0"/>
              </a:rPr>
              <a:t> –– What we are saved </a:t>
            </a:r>
            <a:r>
              <a:rPr lang="en-AU" sz="2000" b="1" dirty="0">
                <a:solidFill>
                  <a:schemeClr val="bg1"/>
                </a:solidFill>
                <a:latin typeface="Times New Roman" panose="02020603050405020304" pitchFamily="18" charset="0"/>
                <a:cs typeface="Times New Roman" panose="02020603050405020304" pitchFamily="18" charset="0"/>
              </a:rPr>
              <a:t>from</a:t>
            </a:r>
            <a:r>
              <a:rPr lang="en-AU" sz="2000" dirty="0">
                <a:solidFill>
                  <a:schemeClr val="bg1"/>
                </a:solidFill>
                <a:latin typeface="Times New Roman" panose="02020603050405020304" pitchFamily="18" charset="0"/>
                <a:cs typeface="Times New Roman" panose="02020603050405020304" pitchFamily="18" charset="0"/>
              </a:rPr>
              <a:t>  /  saved </a:t>
            </a:r>
            <a:r>
              <a:rPr lang="en-AU" sz="2000" b="1" dirty="0">
                <a:solidFill>
                  <a:schemeClr val="bg1"/>
                </a:solidFill>
                <a:latin typeface="Times New Roman" panose="02020603050405020304" pitchFamily="18" charset="0"/>
                <a:cs typeface="Times New Roman" panose="02020603050405020304" pitchFamily="18" charset="0"/>
              </a:rPr>
              <a:t>to</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from sin.  A personal repentance of our utter sinfulness against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so rotten to the core, we need to be born again (re-generation)</a:t>
            </a:r>
          </a:p>
        </p:txBody>
      </p:sp>
      <p:sp>
        <p:nvSpPr>
          <p:cNvPr id="6" name="Rectangle 5">
            <a:extLst>
              <a:ext uri="{FF2B5EF4-FFF2-40B4-BE49-F238E27FC236}">
                <a16:creationId xmlns:a16="http://schemas.microsoft.com/office/drawing/2014/main" id="{7955CC08-2DDE-EF43-8892-C3EAB45E5ACD}"/>
              </a:ext>
            </a:extLst>
          </p:cNvPr>
          <p:cNvSpPr/>
          <p:nvPr/>
        </p:nvSpPr>
        <p:spPr>
          <a:xfrm>
            <a:off x="269776" y="1264757"/>
            <a:ext cx="8549924" cy="1025152"/>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Blessed be the God and Father of our Lord Jesus Christ!  According to his great mercy, he has </a:t>
            </a:r>
            <a:r>
              <a:rPr lang="en-AU" b="1" dirty="0">
                <a:latin typeface="Comic Sans MS" panose="030F0902030302020204" pitchFamily="66" charset="0"/>
                <a:ea typeface="Times New Roman" panose="02020603050405020304" pitchFamily="18" charset="0"/>
                <a:cs typeface="Times New Roman" panose="02020603050405020304" pitchFamily="18" charset="0"/>
              </a:rPr>
              <a:t>caused</a:t>
            </a:r>
            <a:r>
              <a:rPr lang="en-AU" dirty="0">
                <a:latin typeface="Comic Sans MS" panose="030F0902030302020204" pitchFamily="66" charset="0"/>
                <a:ea typeface="Times New Roman" panose="02020603050405020304" pitchFamily="18" charset="0"/>
                <a:cs typeface="Times New Roman" panose="02020603050405020304" pitchFamily="18" charset="0"/>
              </a:rPr>
              <a:t> us to be </a:t>
            </a:r>
            <a:r>
              <a:rPr lang="en-AU" u="sng" dirty="0">
                <a:latin typeface="Comic Sans MS" panose="030F0902030302020204" pitchFamily="66" charset="0"/>
                <a:ea typeface="Times New Roman" panose="02020603050405020304" pitchFamily="18" charset="0"/>
                <a:cs typeface="Times New Roman" panose="02020603050405020304" pitchFamily="18" charset="0"/>
              </a:rPr>
              <a:t>born again</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to a living hope</a:t>
            </a:r>
            <a:r>
              <a:rPr lang="en-AU" dirty="0">
                <a:latin typeface="Comic Sans MS" panose="030F0902030302020204" pitchFamily="66" charset="0"/>
                <a:ea typeface="Times New Roman" panose="02020603050405020304" pitchFamily="18" charset="0"/>
                <a:cs typeface="Times New Roman" panose="02020603050405020304" pitchFamily="18" charset="0"/>
              </a:rPr>
              <a:t> through the resurrection of Jesus Christ from the dead</a:t>
            </a:r>
            <a:r>
              <a:rPr lang="en-AU" dirty="0"/>
              <a:t> </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3F6D0033-8A94-2741-ACBD-CBDEAF97A00D}"/>
              </a:ext>
            </a:extLst>
          </p:cNvPr>
          <p:cNvSpPr txBox="1"/>
          <p:nvPr/>
        </p:nvSpPr>
        <p:spPr>
          <a:xfrm>
            <a:off x="17055" y="2195780"/>
            <a:ext cx="906999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 born again</a:t>
            </a:r>
            <a:r>
              <a:rPr lang="en-AU" sz="2000" b="1" dirty="0">
                <a:solidFill>
                  <a:schemeClr val="bg1"/>
                </a:solidFill>
                <a:latin typeface="Times New Roman" panose="02020603050405020304" pitchFamily="18" charset="0"/>
                <a:cs typeface="Times New Roman" panose="02020603050405020304" pitchFamily="18" charset="0"/>
              </a:rPr>
              <a:t> to a living hope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Many check Christianity out, hoping it will enhance or improve their life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living hope isn’t something that’s immediate it’s something to look forward to   </a:t>
            </a:r>
            <a:r>
              <a:rPr lang="en-AU" sz="2000" dirty="0">
                <a:solidFill>
                  <a:srgbClr val="FFFF00"/>
                </a:solidFill>
                <a:latin typeface="Times New Roman" panose="02020603050405020304" pitchFamily="18" charset="0"/>
                <a:cs typeface="Times New Roman" panose="02020603050405020304" pitchFamily="18" charset="0"/>
              </a:rPr>
              <a:t>(inheritance;  imperishable;  undefiled;  unfading)</a:t>
            </a:r>
          </a:p>
        </p:txBody>
      </p:sp>
      <p:sp>
        <p:nvSpPr>
          <p:cNvPr id="10" name="Rectangle 9">
            <a:extLst>
              <a:ext uri="{FF2B5EF4-FFF2-40B4-BE49-F238E27FC236}">
                <a16:creationId xmlns:a16="http://schemas.microsoft.com/office/drawing/2014/main" id="{176DAC6A-A3B1-AF48-AD0B-DBEBFB28197D}"/>
              </a:ext>
            </a:extLst>
          </p:cNvPr>
          <p:cNvSpPr/>
          <p:nvPr/>
        </p:nvSpPr>
        <p:spPr>
          <a:xfrm>
            <a:off x="877428" y="3470096"/>
            <a:ext cx="7533157"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Times New Roman" panose="02020603050405020304" pitchFamily="18" charset="0"/>
                <a:cs typeface="Times New Roman" panose="02020603050405020304" pitchFamily="18" charset="0"/>
              </a:rPr>
              <a:t>kept in heaven for you,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who by God’s power are being guarded through faith for a salvation ready to be revealed in the last time.</a:t>
            </a:r>
            <a:r>
              <a:rPr lang="en-AU" dirty="0"/>
              <a:t> </a:t>
            </a:r>
            <a:endParaRPr lang="en-AU" dirty="0">
              <a:latin typeface="Comic Sans MS" panose="030F0902030302020204" pitchFamily="66" charset="0"/>
              <a:ea typeface="Times New Roman" panose="02020603050405020304" pitchFamily="18" charset="0"/>
            </a:endParaRPr>
          </a:p>
        </p:txBody>
      </p:sp>
      <p:sp>
        <p:nvSpPr>
          <p:cNvPr id="11" name="TextBox 10">
            <a:extLst>
              <a:ext uri="{FF2B5EF4-FFF2-40B4-BE49-F238E27FC236}">
                <a16:creationId xmlns:a16="http://schemas.microsoft.com/office/drawing/2014/main" id="{09556488-E57E-6A41-B864-EADB55EB8072}"/>
              </a:ext>
            </a:extLst>
          </p:cNvPr>
          <p:cNvSpPr txBox="1"/>
          <p:nvPr/>
        </p:nvSpPr>
        <p:spPr>
          <a:xfrm>
            <a:off x="683565" y="4225652"/>
            <a:ext cx="7920881"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Living Hope – when Jesus returns, everything we know passes away and those who have been born again will be with Jesus in glory forever.</a:t>
            </a:r>
          </a:p>
        </p:txBody>
      </p:sp>
      <p:sp>
        <p:nvSpPr>
          <p:cNvPr id="12" name="TextBox 11">
            <a:extLst>
              <a:ext uri="{FF2B5EF4-FFF2-40B4-BE49-F238E27FC236}">
                <a16:creationId xmlns:a16="http://schemas.microsoft.com/office/drawing/2014/main" id="{D0F2D9A2-933E-734F-A03E-59FA28DBF252}"/>
              </a:ext>
            </a:extLst>
          </p:cNvPr>
          <p:cNvSpPr txBox="1"/>
          <p:nvPr/>
        </p:nvSpPr>
        <p:spPr>
          <a:xfrm>
            <a:off x="0" y="4902303"/>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Because of our faith, we may suffer in this life.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God’s power guards our faith through times of suffering.</a:t>
            </a:r>
          </a:p>
        </p:txBody>
      </p:sp>
    </p:spTree>
    <p:extLst>
      <p:ext uri="{BB962C8B-B14F-4D97-AF65-F5344CB8AC3E}">
        <p14:creationId xmlns:p14="http://schemas.microsoft.com/office/powerpoint/2010/main" val="14270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6" grpId="0" animBg="1"/>
      <p:bldP spid="8" grpId="0" build="p"/>
      <p:bldP spid="10" grpId="0" animBg="1"/>
      <p:bldP spid="11" grpId="0"/>
      <p:bldP spid="1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is Genuine Faith???</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At the heart of our faith, is </a:t>
            </a:r>
            <a:r>
              <a:rPr lang="en-AU" sz="2000" u="sng" dirty="0">
                <a:solidFill>
                  <a:schemeClr val="bg1"/>
                </a:solidFill>
                <a:latin typeface="Times New Roman" panose="02020603050405020304" pitchFamily="18" charset="0"/>
                <a:cs typeface="Times New Roman" panose="02020603050405020304" pitchFamily="18" charset="0"/>
              </a:rPr>
              <a:t>salvation</a:t>
            </a:r>
            <a:r>
              <a:rPr lang="en-AU" sz="2000" dirty="0">
                <a:solidFill>
                  <a:schemeClr val="bg1"/>
                </a:solidFill>
                <a:latin typeface="Times New Roman" panose="02020603050405020304" pitchFamily="18" charset="0"/>
                <a:cs typeface="Times New Roman" panose="02020603050405020304" pitchFamily="18" charset="0"/>
              </a:rPr>
              <a:t> –– What we are saved </a:t>
            </a:r>
            <a:r>
              <a:rPr lang="en-AU" sz="2000" b="1" dirty="0">
                <a:solidFill>
                  <a:schemeClr val="bg1"/>
                </a:solidFill>
                <a:latin typeface="Times New Roman" panose="02020603050405020304" pitchFamily="18" charset="0"/>
                <a:cs typeface="Times New Roman" panose="02020603050405020304" pitchFamily="18" charset="0"/>
              </a:rPr>
              <a:t>from</a:t>
            </a:r>
            <a:r>
              <a:rPr lang="en-AU" sz="2000" dirty="0">
                <a:solidFill>
                  <a:schemeClr val="bg1"/>
                </a:solidFill>
                <a:latin typeface="Times New Roman" panose="02020603050405020304" pitchFamily="18" charset="0"/>
                <a:cs typeface="Times New Roman" panose="02020603050405020304" pitchFamily="18" charset="0"/>
              </a:rPr>
              <a:t>  /  saved </a:t>
            </a:r>
            <a:r>
              <a:rPr lang="en-AU" sz="2000" b="1" dirty="0">
                <a:solidFill>
                  <a:schemeClr val="bg1"/>
                </a:solidFill>
                <a:latin typeface="Times New Roman" panose="02020603050405020304" pitchFamily="18" charset="0"/>
                <a:cs typeface="Times New Roman" panose="02020603050405020304" pitchFamily="18" charset="0"/>
              </a:rPr>
              <a:t>to</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from sin.  A personal repentance of our utter sinfulness against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so rotten to the core, we need to be born again (re-generation)</a:t>
            </a:r>
          </a:p>
        </p:txBody>
      </p:sp>
      <p:sp>
        <p:nvSpPr>
          <p:cNvPr id="8" name="TextBox 7">
            <a:extLst>
              <a:ext uri="{FF2B5EF4-FFF2-40B4-BE49-F238E27FC236}">
                <a16:creationId xmlns:a16="http://schemas.microsoft.com/office/drawing/2014/main" id="{3F6D0033-8A94-2741-ACBD-CBDEAF97A00D}"/>
              </a:ext>
            </a:extLst>
          </p:cNvPr>
          <p:cNvSpPr txBox="1"/>
          <p:nvPr/>
        </p:nvSpPr>
        <p:spPr>
          <a:xfrm>
            <a:off x="0" y="1219801"/>
            <a:ext cx="906999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 born again</a:t>
            </a:r>
            <a:r>
              <a:rPr lang="en-AU" sz="2000" b="1" dirty="0">
                <a:solidFill>
                  <a:schemeClr val="bg1"/>
                </a:solidFill>
                <a:latin typeface="Times New Roman" panose="02020603050405020304" pitchFamily="18" charset="0"/>
                <a:cs typeface="Times New Roman" panose="02020603050405020304" pitchFamily="18" charset="0"/>
              </a:rPr>
              <a:t> to a living hope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Many check Christianity out, hoping it will enhance or improve their life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living hope isn’t something that’s immediate it’s something to look forward to   </a:t>
            </a:r>
            <a:r>
              <a:rPr lang="en-AU" sz="2000" dirty="0">
                <a:solidFill>
                  <a:srgbClr val="FFFF00"/>
                </a:solidFill>
                <a:latin typeface="Times New Roman" panose="02020603050405020304" pitchFamily="18" charset="0"/>
                <a:cs typeface="Times New Roman" panose="02020603050405020304" pitchFamily="18" charset="0"/>
              </a:rPr>
              <a:t>(inheritance;  imperishable;  undefiled;  unfading)</a:t>
            </a:r>
          </a:p>
        </p:txBody>
      </p:sp>
      <p:sp>
        <p:nvSpPr>
          <p:cNvPr id="11" name="TextBox 10">
            <a:extLst>
              <a:ext uri="{FF2B5EF4-FFF2-40B4-BE49-F238E27FC236}">
                <a16:creationId xmlns:a16="http://schemas.microsoft.com/office/drawing/2014/main" id="{09556488-E57E-6A41-B864-EADB55EB8072}"/>
              </a:ext>
            </a:extLst>
          </p:cNvPr>
          <p:cNvSpPr txBox="1"/>
          <p:nvPr/>
        </p:nvSpPr>
        <p:spPr>
          <a:xfrm>
            <a:off x="1043608" y="2503557"/>
            <a:ext cx="7920881"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Living Hope – when Jesus returns, everything we know passes away and those who have been born again will be with Jesus in glory forever.</a:t>
            </a:r>
          </a:p>
        </p:txBody>
      </p:sp>
      <p:sp>
        <p:nvSpPr>
          <p:cNvPr id="12" name="TextBox 11">
            <a:extLst>
              <a:ext uri="{FF2B5EF4-FFF2-40B4-BE49-F238E27FC236}">
                <a16:creationId xmlns:a16="http://schemas.microsoft.com/office/drawing/2014/main" id="{D0F2D9A2-933E-734F-A03E-59FA28DBF252}"/>
              </a:ext>
            </a:extLst>
          </p:cNvPr>
          <p:cNvSpPr txBox="1"/>
          <p:nvPr/>
        </p:nvSpPr>
        <p:spPr>
          <a:xfrm>
            <a:off x="0" y="3171761"/>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Because of our faith, we may suffer in this life.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God’s power guards our faith through times of suffering.</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hope of Genuine Faith causes us to be joyful, even in the midst of suffering</a:t>
            </a:r>
          </a:p>
        </p:txBody>
      </p:sp>
      <p:sp>
        <p:nvSpPr>
          <p:cNvPr id="14" name="TextBox 13">
            <a:extLst>
              <a:ext uri="{FF2B5EF4-FFF2-40B4-BE49-F238E27FC236}">
                <a16:creationId xmlns:a16="http://schemas.microsoft.com/office/drawing/2014/main" id="{8645263C-A181-8F4E-81D8-1A5A9DC7E216}"/>
              </a:ext>
            </a:extLst>
          </p:cNvPr>
          <p:cNvSpPr txBox="1"/>
          <p:nvPr/>
        </p:nvSpPr>
        <p:spPr>
          <a:xfrm>
            <a:off x="611559" y="4140473"/>
            <a:ext cx="8352930" cy="707886"/>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True joy recognises (in the context of eternity), that our present sufferings only go on for a little while, but our inheritance in Christ Jesus, is assured and eternal</a:t>
            </a:r>
          </a:p>
        </p:txBody>
      </p:sp>
      <p:sp>
        <p:nvSpPr>
          <p:cNvPr id="15" name="TextBox 14">
            <a:extLst>
              <a:ext uri="{FF2B5EF4-FFF2-40B4-BE49-F238E27FC236}">
                <a16:creationId xmlns:a16="http://schemas.microsoft.com/office/drawing/2014/main" id="{2F5C6114-4139-CF44-A8A3-050D802C26EE}"/>
              </a:ext>
            </a:extLst>
          </p:cNvPr>
          <p:cNvSpPr txBox="1"/>
          <p:nvPr/>
        </p:nvSpPr>
        <p:spPr>
          <a:xfrm>
            <a:off x="0" y="4861572"/>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‘Joy’ that depends on an ‘atmosphere’ of fun and excitement, is not a genuine faith</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Genuine faith does not deny Jesus – no matter what the cost?</a:t>
            </a:r>
          </a:p>
        </p:txBody>
      </p:sp>
    </p:spTree>
    <p:extLst>
      <p:ext uri="{BB962C8B-B14F-4D97-AF65-F5344CB8AC3E}">
        <p14:creationId xmlns:p14="http://schemas.microsoft.com/office/powerpoint/2010/main" val="406378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is Genuine Faith???</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At the heart of our faith, is </a:t>
            </a:r>
            <a:r>
              <a:rPr lang="en-AU" sz="2000" u="sng" dirty="0">
                <a:solidFill>
                  <a:schemeClr val="bg1"/>
                </a:solidFill>
                <a:latin typeface="Times New Roman" panose="02020603050405020304" pitchFamily="18" charset="0"/>
                <a:cs typeface="Times New Roman" panose="02020603050405020304" pitchFamily="18" charset="0"/>
              </a:rPr>
              <a:t>salvation</a:t>
            </a:r>
            <a:r>
              <a:rPr lang="en-AU" sz="2000" dirty="0">
                <a:solidFill>
                  <a:schemeClr val="bg1"/>
                </a:solidFill>
                <a:latin typeface="Times New Roman" panose="02020603050405020304" pitchFamily="18" charset="0"/>
                <a:cs typeface="Times New Roman" panose="02020603050405020304" pitchFamily="18" charset="0"/>
              </a:rPr>
              <a:t> –– What we are saved </a:t>
            </a:r>
            <a:r>
              <a:rPr lang="en-AU" sz="2000" b="1" dirty="0">
                <a:solidFill>
                  <a:schemeClr val="bg1"/>
                </a:solidFill>
                <a:latin typeface="Times New Roman" panose="02020603050405020304" pitchFamily="18" charset="0"/>
                <a:cs typeface="Times New Roman" panose="02020603050405020304" pitchFamily="18" charset="0"/>
              </a:rPr>
              <a:t>from</a:t>
            </a:r>
            <a:r>
              <a:rPr lang="en-AU" sz="2000" dirty="0">
                <a:solidFill>
                  <a:schemeClr val="bg1"/>
                </a:solidFill>
                <a:latin typeface="Times New Roman" panose="02020603050405020304" pitchFamily="18" charset="0"/>
                <a:cs typeface="Times New Roman" panose="02020603050405020304" pitchFamily="18" charset="0"/>
              </a:rPr>
              <a:t>  /  saved </a:t>
            </a:r>
            <a:r>
              <a:rPr lang="en-AU" sz="2000" b="1" dirty="0">
                <a:solidFill>
                  <a:schemeClr val="bg1"/>
                </a:solidFill>
                <a:latin typeface="Times New Roman" panose="02020603050405020304" pitchFamily="18" charset="0"/>
                <a:cs typeface="Times New Roman" panose="02020603050405020304" pitchFamily="18" charset="0"/>
              </a:rPr>
              <a:t>to</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from sin.  A personal repentance of our utter sinfulness against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so rotten to the core, we need to be born again (re-generation)</a:t>
            </a:r>
          </a:p>
        </p:txBody>
      </p:sp>
      <p:sp>
        <p:nvSpPr>
          <p:cNvPr id="8" name="TextBox 7">
            <a:extLst>
              <a:ext uri="{FF2B5EF4-FFF2-40B4-BE49-F238E27FC236}">
                <a16:creationId xmlns:a16="http://schemas.microsoft.com/office/drawing/2014/main" id="{3F6D0033-8A94-2741-ACBD-CBDEAF97A00D}"/>
              </a:ext>
            </a:extLst>
          </p:cNvPr>
          <p:cNvSpPr txBox="1"/>
          <p:nvPr/>
        </p:nvSpPr>
        <p:spPr>
          <a:xfrm>
            <a:off x="0" y="1219801"/>
            <a:ext cx="906999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living hope isn’t something that’s immediate it’s something to look forward to</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9556488-E57E-6A41-B864-EADB55EB8072}"/>
              </a:ext>
            </a:extLst>
          </p:cNvPr>
          <p:cNvSpPr txBox="1"/>
          <p:nvPr/>
        </p:nvSpPr>
        <p:spPr>
          <a:xfrm>
            <a:off x="683568" y="1596436"/>
            <a:ext cx="7920881"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Living Hope – when Jesus returns, everything we know passes away and those who have been born again will be with Jesus in glory forever.</a:t>
            </a:r>
          </a:p>
        </p:txBody>
      </p:sp>
      <p:sp>
        <p:nvSpPr>
          <p:cNvPr id="12" name="TextBox 11">
            <a:extLst>
              <a:ext uri="{FF2B5EF4-FFF2-40B4-BE49-F238E27FC236}">
                <a16:creationId xmlns:a16="http://schemas.microsoft.com/office/drawing/2014/main" id="{D0F2D9A2-933E-734F-A03E-59FA28DBF252}"/>
              </a:ext>
            </a:extLst>
          </p:cNvPr>
          <p:cNvSpPr txBox="1"/>
          <p:nvPr/>
        </p:nvSpPr>
        <p:spPr>
          <a:xfrm>
            <a:off x="0" y="2261508"/>
            <a:ext cx="906999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Because of our faith, we may suffer in this life. But God’s power guards our faith</a:t>
            </a:r>
          </a:p>
        </p:txBody>
      </p:sp>
      <p:sp>
        <p:nvSpPr>
          <p:cNvPr id="14" name="TextBox 13">
            <a:extLst>
              <a:ext uri="{FF2B5EF4-FFF2-40B4-BE49-F238E27FC236}">
                <a16:creationId xmlns:a16="http://schemas.microsoft.com/office/drawing/2014/main" id="{8645263C-A181-8F4E-81D8-1A5A9DC7E216}"/>
              </a:ext>
            </a:extLst>
          </p:cNvPr>
          <p:cNvSpPr txBox="1"/>
          <p:nvPr/>
        </p:nvSpPr>
        <p:spPr>
          <a:xfrm>
            <a:off x="467543" y="2595399"/>
            <a:ext cx="8352930" cy="707886"/>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True joy recognises (in the context of eternity), that our present sufferings only go on for a little while, but our inheritance in Christ Jesus, is assured and eternal</a:t>
            </a:r>
          </a:p>
        </p:txBody>
      </p:sp>
      <p:sp>
        <p:nvSpPr>
          <p:cNvPr id="15" name="TextBox 14">
            <a:extLst>
              <a:ext uri="{FF2B5EF4-FFF2-40B4-BE49-F238E27FC236}">
                <a16:creationId xmlns:a16="http://schemas.microsoft.com/office/drawing/2014/main" id="{2F5C6114-4139-CF44-A8A3-050D802C26EE}"/>
              </a:ext>
            </a:extLst>
          </p:cNvPr>
          <p:cNvSpPr txBox="1"/>
          <p:nvPr/>
        </p:nvSpPr>
        <p:spPr>
          <a:xfrm>
            <a:off x="10232" y="3269584"/>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‘Joy’ that depends on an ‘atmosphere’ of fun and excitement, is not a genuine faith</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Genuine faith does not deny Jesus – no matter what the cost?</a:t>
            </a:r>
          </a:p>
        </p:txBody>
      </p:sp>
      <p:sp>
        <p:nvSpPr>
          <p:cNvPr id="10" name="Rectangle 9">
            <a:extLst>
              <a:ext uri="{FF2B5EF4-FFF2-40B4-BE49-F238E27FC236}">
                <a16:creationId xmlns:a16="http://schemas.microsoft.com/office/drawing/2014/main" id="{01F0E878-9B07-D342-ADFB-C86BB43EC9DE}"/>
              </a:ext>
            </a:extLst>
          </p:cNvPr>
          <p:cNvSpPr/>
          <p:nvPr/>
        </p:nvSpPr>
        <p:spPr>
          <a:xfrm>
            <a:off x="304666" y="3928407"/>
            <a:ext cx="8817275" cy="1343701"/>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In this you rejoice, though now for a little while, if necessary, you have been grieved by various trials,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dirty="0">
                <a:latin typeface="Comic Sans MS" panose="030F0902030302020204" pitchFamily="66" charset="0"/>
                <a:ea typeface="Times New Roman" panose="02020603050405020304" pitchFamily="18" charset="0"/>
                <a:cs typeface="Times New Roman" panose="02020603050405020304" pitchFamily="18" charset="0"/>
              </a:rPr>
              <a:t>so that the tested genuineness of your faith — more precious than gold that perishes though it is tested by fire — may be found to result in praise and glory and honour at the revelation of Jesus Christ.</a:t>
            </a:r>
            <a:r>
              <a:rPr lang="en-AU" dirty="0"/>
              <a:t> </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63BDC7B3-B28C-F849-A59E-9D3F231957CD}"/>
              </a:ext>
            </a:extLst>
          </p:cNvPr>
          <p:cNvSpPr txBox="1"/>
          <p:nvPr/>
        </p:nvSpPr>
        <p:spPr>
          <a:xfrm>
            <a:off x="10232" y="5288579"/>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 physical thing will be destroyed, but genuine faith is eternal</a:t>
            </a:r>
          </a:p>
        </p:txBody>
      </p:sp>
    </p:spTree>
    <p:extLst>
      <p:ext uri="{BB962C8B-B14F-4D97-AF65-F5344CB8AC3E}">
        <p14:creationId xmlns:p14="http://schemas.microsoft.com/office/powerpoint/2010/main" val="174084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is Genuine Faith???</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At the heart of our faith, is </a:t>
            </a:r>
            <a:r>
              <a:rPr lang="en-AU" sz="2000" u="sng" dirty="0">
                <a:solidFill>
                  <a:schemeClr val="bg1"/>
                </a:solidFill>
                <a:latin typeface="Times New Roman" panose="02020603050405020304" pitchFamily="18" charset="0"/>
                <a:cs typeface="Times New Roman" panose="02020603050405020304" pitchFamily="18" charset="0"/>
              </a:rPr>
              <a:t>salvation</a:t>
            </a:r>
            <a:r>
              <a:rPr lang="en-AU" sz="2000" dirty="0">
                <a:solidFill>
                  <a:schemeClr val="bg1"/>
                </a:solidFill>
                <a:latin typeface="Times New Roman" panose="02020603050405020304" pitchFamily="18" charset="0"/>
                <a:cs typeface="Times New Roman" panose="02020603050405020304" pitchFamily="18" charset="0"/>
              </a:rPr>
              <a:t> –– What we are saved </a:t>
            </a:r>
            <a:r>
              <a:rPr lang="en-AU" sz="2000" b="1" dirty="0">
                <a:solidFill>
                  <a:schemeClr val="bg1"/>
                </a:solidFill>
                <a:latin typeface="Times New Roman" panose="02020603050405020304" pitchFamily="18" charset="0"/>
                <a:cs typeface="Times New Roman" panose="02020603050405020304" pitchFamily="18" charset="0"/>
              </a:rPr>
              <a:t>from</a:t>
            </a:r>
            <a:r>
              <a:rPr lang="en-AU" sz="2000" dirty="0">
                <a:solidFill>
                  <a:schemeClr val="bg1"/>
                </a:solidFill>
                <a:latin typeface="Times New Roman" panose="02020603050405020304" pitchFamily="18" charset="0"/>
                <a:cs typeface="Times New Roman" panose="02020603050405020304" pitchFamily="18" charset="0"/>
              </a:rPr>
              <a:t>  /  saved </a:t>
            </a:r>
            <a:r>
              <a:rPr lang="en-AU" sz="2000" b="1" dirty="0">
                <a:solidFill>
                  <a:schemeClr val="bg1"/>
                </a:solidFill>
                <a:latin typeface="Times New Roman" panose="02020603050405020304" pitchFamily="18" charset="0"/>
                <a:cs typeface="Times New Roman" panose="02020603050405020304" pitchFamily="18" charset="0"/>
              </a:rPr>
              <a:t>to</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Saved from sin.  A personal repentance of our utter sinfulness against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so rotten to the core, we need to be born again (re-generation)</a:t>
            </a:r>
          </a:p>
        </p:txBody>
      </p:sp>
      <p:sp>
        <p:nvSpPr>
          <p:cNvPr id="8" name="TextBox 7">
            <a:extLst>
              <a:ext uri="{FF2B5EF4-FFF2-40B4-BE49-F238E27FC236}">
                <a16:creationId xmlns:a16="http://schemas.microsoft.com/office/drawing/2014/main" id="{3F6D0033-8A94-2741-ACBD-CBDEAF97A00D}"/>
              </a:ext>
            </a:extLst>
          </p:cNvPr>
          <p:cNvSpPr txBox="1"/>
          <p:nvPr/>
        </p:nvSpPr>
        <p:spPr>
          <a:xfrm>
            <a:off x="0" y="1219801"/>
            <a:ext cx="906999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living hope isn’t something that’s immediate it’s something to look forward to</a:t>
            </a:r>
            <a:endParaRPr lang="en-AU" sz="2000"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9556488-E57E-6A41-B864-EADB55EB8072}"/>
              </a:ext>
            </a:extLst>
          </p:cNvPr>
          <p:cNvSpPr txBox="1"/>
          <p:nvPr/>
        </p:nvSpPr>
        <p:spPr>
          <a:xfrm>
            <a:off x="683568" y="1596436"/>
            <a:ext cx="7920881"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Living Hope – when Jesus returns, everything we know passes away and those who have been born again will be with Jesus in glory forever.</a:t>
            </a:r>
          </a:p>
        </p:txBody>
      </p:sp>
      <p:sp>
        <p:nvSpPr>
          <p:cNvPr id="12" name="TextBox 11">
            <a:extLst>
              <a:ext uri="{FF2B5EF4-FFF2-40B4-BE49-F238E27FC236}">
                <a16:creationId xmlns:a16="http://schemas.microsoft.com/office/drawing/2014/main" id="{D0F2D9A2-933E-734F-A03E-59FA28DBF252}"/>
              </a:ext>
            </a:extLst>
          </p:cNvPr>
          <p:cNvSpPr txBox="1"/>
          <p:nvPr/>
        </p:nvSpPr>
        <p:spPr>
          <a:xfrm>
            <a:off x="0" y="2261508"/>
            <a:ext cx="906999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Because of our faith, we may suffer in this life. But God’s power guards our faith</a:t>
            </a:r>
          </a:p>
        </p:txBody>
      </p:sp>
      <p:sp>
        <p:nvSpPr>
          <p:cNvPr id="14" name="TextBox 13">
            <a:extLst>
              <a:ext uri="{FF2B5EF4-FFF2-40B4-BE49-F238E27FC236}">
                <a16:creationId xmlns:a16="http://schemas.microsoft.com/office/drawing/2014/main" id="{8645263C-A181-8F4E-81D8-1A5A9DC7E216}"/>
              </a:ext>
            </a:extLst>
          </p:cNvPr>
          <p:cNvSpPr txBox="1"/>
          <p:nvPr/>
        </p:nvSpPr>
        <p:spPr>
          <a:xfrm>
            <a:off x="467543" y="2595399"/>
            <a:ext cx="8352930" cy="707886"/>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True joy recognises (in the context of eternity), that our present sufferings only go on for a little while, but our inheritance in Christ Jesus, is assured and eternal</a:t>
            </a:r>
          </a:p>
        </p:txBody>
      </p:sp>
      <p:sp>
        <p:nvSpPr>
          <p:cNvPr id="15" name="TextBox 14">
            <a:extLst>
              <a:ext uri="{FF2B5EF4-FFF2-40B4-BE49-F238E27FC236}">
                <a16:creationId xmlns:a16="http://schemas.microsoft.com/office/drawing/2014/main" id="{2F5C6114-4139-CF44-A8A3-050D802C26EE}"/>
              </a:ext>
            </a:extLst>
          </p:cNvPr>
          <p:cNvSpPr txBox="1"/>
          <p:nvPr/>
        </p:nvSpPr>
        <p:spPr>
          <a:xfrm>
            <a:off x="10232" y="3269584"/>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‘Joy’ that depends on an ‘atmosphere’ of fun and excitement, is not a genuine faith</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Genuine faith does not deny Jesus – no matter what the cost?</a:t>
            </a:r>
          </a:p>
        </p:txBody>
      </p:sp>
      <p:sp>
        <p:nvSpPr>
          <p:cNvPr id="10" name="Rectangle 9">
            <a:extLst>
              <a:ext uri="{FF2B5EF4-FFF2-40B4-BE49-F238E27FC236}">
                <a16:creationId xmlns:a16="http://schemas.microsoft.com/office/drawing/2014/main" id="{01F0E878-9B07-D342-ADFB-C86BB43EC9DE}"/>
              </a:ext>
            </a:extLst>
          </p:cNvPr>
          <p:cNvSpPr/>
          <p:nvPr/>
        </p:nvSpPr>
        <p:spPr>
          <a:xfrm>
            <a:off x="136100" y="4239606"/>
            <a:ext cx="8817275"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Times New Roman" panose="02020603050405020304" pitchFamily="18" charset="0"/>
                <a:cs typeface="Times New Roman" panose="02020603050405020304" pitchFamily="18" charset="0"/>
              </a:rPr>
              <a:t>you believe in him and rejoice with joy that is inexpressible and filled with glory,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obtaining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outcome of your faith, the salvation of your souls.</a:t>
            </a:r>
            <a:r>
              <a:rPr lang="en-AU" u="sng" dirty="0"/>
              <a:t> </a:t>
            </a:r>
            <a:endParaRPr lang="en-AU" u="sng"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63BDC7B3-B28C-F849-A59E-9D3F231957CD}"/>
              </a:ext>
            </a:extLst>
          </p:cNvPr>
          <p:cNvSpPr txBox="1"/>
          <p:nvPr/>
        </p:nvSpPr>
        <p:spPr>
          <a:xfrm>
            <a:off x="0" y="3858244"/>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 physical thing will be destroyed, but genuine faith is eternal</a:t>
            </a:r>
          </a:p>
        </p:txBody>
      </p:sp>
      <p:sp>
        <p:nvSpPr>
          <p:cNvPr id="16" name="TextBox 15">
            <a:extLst>
              <a:ext uri="{FF2B5EF4-FFF2-40B4-BE49-F238E27FC236}">
                <a16:creationId xmlns:a16="http://schemas.microsoft.com/office/drawing/2014/main" id="{33A1C3EA-C2C7-6B43-8F41-943ED4C96AEE}"/>
              </a:ext>
            </a:extLst>
          </p:cNvPr>
          <p:cNvSpPr txBox="1"/>
          <p:nvPr/>
        </p:nvSpPr>
        <p:spPr>
          <a:xfrm>
            <a:off x="14631" y="4977470"/>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Those who are born anew, eagerly anticipate the return of Jesus.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outcome of our faith is the salvation of our souls</a:t>
            </a:r>
          </a:p>
        </p:txBody>
      </p:sp>
    </p:spTree>
    <p:extLst>
      <p:ext uri="{BB962C8B-B14F-4D97-AF65-F5344CB8AC3E}">
        <p14:creationId xmlns:p14="http://schemas.microsoft.com/office/powerpoint/2010/main" val="257759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111212</TotalTime>
  <Words>1159</Words>
  <Application>Microsoft Macintosh PowerPoint</Application>
  <PresentationFormat>On-screen Show (16:10)</PresentationFormat>
  <Paragraphs>67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1870</cp:revision>
  <cp:lastPrinted>2020-09-10T06:59:17Z</cp:lastPrinted>
  <dcterms:created xsi:type="dcterms:W3CDTF">2016-11-04T06:28:01Z</dcterms:created>
  <dcterms:modified xsi:type="dcterms:W3CDTF">2020-09-10T06:59:20Z</dcterms:modified>
</cp:coreProperties>
</file>